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69" r:id="rId122"/>
    <p:sldId id="370" r:id="rId123"/>
    <p:sldId id="371" r:id="rId124"/>
    <p:sldId id="372"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393" r:id="rId139"/>
    <p:sldId id="383" r:id="rId140"/>
    <p:sldId id="388" r:id="rId141"/>
    <p:sldId id="385" r:id="rId142"/>
    <p:sldId id="405" r:id="rId143"/>
    <p:sldId id="415"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7998" autoAdjust="0"/>
  </p:normalViewPr>
  <p:slideViewPr>
    <p:cSldViewPr>
      <p:cViewPr varScale="1">
        <p:scale>
          <a:sx n="121" d="100"/>
          <a:sy n="121" d="100"/>
        </p:scale>
        <p:origin x="-72" y="-162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1.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1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3.emf"/></Relationships>
</file>

<file path=ppt/slides/_rels/slide15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05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a:t>
            </a:r>
            <a:r>
              <a:rPr lang="ja-JP" altLang="en-US" dirty="0" smtClean="0"/>
              <a:t>ある</a:t>
            </a:r>
            <a:endParaRPr lang="ja-JP" altLang="en-US" dirty="0"/>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smtClean="0"/>
              <a:t>C</a:t>
            </a:r>
            <a:r>
              <a:rPr kumimoji="1" lang="zh-CN" altLang="en-US" dirty="0" smtClean="0"/>
              <a:t>的</a:t>
            </a:r>
            <a:r>
              <a:rPr kumimoji="1" lang="en-US" altLang="zh-CN" dirty="0" smtClean="0"/>
              <a:t>semaphore API</a:t>
            </a:r>
            <a:r>
              <a:rPr lang="zh-CN" altLang="en-US" dirty="0" smtClean="0"/>
              <a:t>以下</a:t>
            </a:r>
            <a:endParaRPr kumimoji="1" lang="en-US" altLang="ja-JP" dirty="0" smtClean="0"/>
          </a:p>
          <a:p>
            <a:r>
              <a:rPr kumimoji="1" lang="en-US" altLang="ja-JP" dirty="0" err="1" smtClean="0"/>
              <a:t>int</a:t>
            </a:r>
            <a:r>
              <a:rPr kumimoji="1" lang="en-US" altLang="ja-JP" dirty="0" smtClean="0"/>
              <a:t> </a:t>
            </a:r>
            <a:r>
              <a:rPr kumimoji="1" lang="en-US" altLang="ja-JP" b="1" dirty="0" err="1" smtClean="0">
                <a:solidFill>
                  <a:srgbClr val="FF0000"/>
                </a:solidFill>
              </a:rPr>
              <a:t>sem_wait</a:t>
            </a:r>
            <a:r>
              <a:rPr kumimoji="1" lang="en-US" altLang="ja-JP" dirty="0" smtClean="0"/>
              <a:t>(</a:t>
            </a:r>
            <a:r>
              <a:rPr kumimoji="1" lang="en-US" altLang="ja-JP" dirty="0" err="1" smtClean="0"/>
              <a:t>sem_t</a:t>
            </a:r>
            <a:r>
              <a:rPr kumimoji="1" lang="en-US" altLang="ja-JP" dirty="0" smtClean="0"/>
              <a:t> *</a:t>
            </a:r>
            <a:r>
              <a:rPr kumimoji="1" lang="en-US" altLang="ja-JP" dirty="0" err="1" smtClean="0"/>
              <a:t>sem</a:t>
            </a:r>
            <a:r>
              <a:rPr kumimoji="1" lang="en-US" altLang="ja-JP" dirty="0" smtClean="0"/>
              <a:t>);</a:t>
            </a:r>
          </a:p>
          <a:p>
            <a:r>
              <a:rPr lang="en-US" altLang="ja-JP" dirty="0" err="1" smtClean="0"/>
              <a:t>int</a:t>
            </a:r>
            <a:r>
              <a:rPr lang="en-US" altLang="ja-JP" dirty="0" smtClean="0"/>
              <a:t> </a:t>
            </a:r>
            <a:r>
              <a:rPr lang="en-US" altLang="ja-JP" b="1" dirty="0" err="1" smtClean="0">
                <a:solidFill>
                  <a:srgbClr val="FF0000"/>
                </a:solidFill>
              </a:rPr>
              <a:t>sem_post</a:t>
            </a:r>
            <a:r>
              <a:rPr lang="en-US" altLang="ja-JP" dirty="0" smtClean="0"/>
              <a:t>(</a:t>
            </a:r>
            <a:r>
              <a:rPr lang="en-US" altLang="ja-JP" dirty="0" err="1" smtClean="0"/>
              <a:t>sem_t</a:t>
            </a:r>
            <a:r>
              <a:rPr lang="en-US" altLang="ja-JP" dirty="0"/>
              <a:t> </a:t>
            </a:r>
            <a:r>
              <a:rPr lang="en-US" altLang="ja-JP" dirty="0" smtClean="0"/>
              <a:t>*</a:t>
            </a:r>
            <a:r>
              <a:rPr lang="en-US" altLang="ja-JP" dirty="0" err="1" smtClean="0"/>
              <a:t>sem</a:t>
            </a:r>
            <a:r>
              <a:rPr lang="en-US" altLang="ja-JP" dirty="0" smtClean="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a:t>
            </a:r>
            <a:r>
              <a:rPr lang="en-US" altLang="ja-JP" dirty="0" smtClean="0"/>
              <a:t>power</a:t>
            </a:r>
          </a:p>
          <a:p>
            <a:pPr marL="285750" indent="-285750">
              <a:buFont typeface="Arial" panose="020B0604020202020204" pitchFamily="34" charset="0"/>
              <a:buChar char="•"/>
            </a:pPr>
            <a:r>
              <a:rPr lang="en-US" altLang="ja-JP" dirty="0" smtClean="0"/>
              <a:t>Key goals and motives for HTML5?</a:t>
            </a:r>
          </a:p>
          <a:p>
            <a:pPr marL="742950" lvl="1" indent="-285750">
              <a:buFont typeface="Arial" panose="020B0604020202020204" pitchFamily="34" charset="0"/>
              <a:buChar char="•"/>
            </a:pPr>
            <a:r>
              <a:rPr lang="en-US" altLang="ja-JP" dirty="0" smtClean="0"/>
              <a:t>Deliver rich contents (graphics, movies) without plugins (Flash)</a:t>
            </a:r>
          </a:p>
          <a:p>
            <a:pPr marL="742950" lvl="1" indent="-285750">
              <a:buFont typeface="Arial" panose="020B0604020202020204" pitchFamily="34" charset="0"/>
              <a:buChar char="•"/>
            </a:pPr>
            <a:r>
              <a:rPr lang="en-US" altLang="ja-JP" dirty="0" smtClean="0"/>
              <a:t>Better platform support</a:t>
            </a:r>
          </a:p>
          <a:p>
            <a:pPr marL="285750" indent="-285750">
              <a:buFont typeface="Arial" panose="020B0604020202020204" pitchFamily="34" charset="0"/>
              <a:buChar char="•"/>
            </a:pPr>
            <a:r>
              <a:rPr lang="en-US" altLang="ja-JP" dirty="0" smtClean="0"/>
              <a:t>Indicate character set</a:t>
            </a:r>
          </a:p>
          <a:p>
            <a:pPr marL="742950" lvl="1" indent="-285750">
              <a:buFont typeface="Arial" panose="020B0604020202020204" pitchFamily="34" charset="0"/>
              <a:buChar char="•"/>
            </a:pPr>
            <a:r>
              <a:rPr lang="en-US" altLang="ja-JP" dirty="0" smtClean="0"/>
              <a:t>&lt;meta charset=“UTF-8”&gt;</a:t>
            </a:r>
          </a:p>
          <a:p>
            <a:pPr marL="742950" lvl="1" indent="-285750">
              <a:buFont typeface="Arial" panose="020B0604020202020204" pitchFamily="34" charset="0"/>
              <a:buChar char="•"/>
            </a:pPr>
            <a:r>
              <a:rPr lang="en-US" altLang="ja-JP" dirty="0" smtClean="0"/>
              <a:t>Much shorter and easier that old HTML</a:t>
            </a:r>
          </a:p>
          <a:p>
            <a:pPr marL="285750" indent="-285750">
              <a:buFont typeface="Arial" panose="020B0604020202020204" pitchFamily="34" charset="0"/>
              <a:buChar char="•"/>
            </a:pPr>
            <a:r>
              <a:rPr lang="en-US" altLang="ja-JP" dirty="0" smtClean="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smtClean="0"/>
              <a:t>&gt;</a:t>
            </a:r>
          </a:p>
          <a:p>
            <a:pPr marL="285750" indent="-285750">
              <a:buFont typeface="Arial" panose="020B0604020202020204" pitchFamily="34" charset="0"/>
              <a:buChar char="•"/>
            </a:pPr>
            <a:r>
              <a:rPr lang="en-US" altLang="ja-JP" dirty="0" smtClean="0"/>
              <a:t>Web Storage (</a:t>
            </a:r>
            <a:r>
              <a:rPr lang="en-US" altLang="ja-JP" dirty="0" err="1" smtClean="0"/>
              <a:t>localStorage</a:t>
            </a:r>
            <a:r>
              <a:rPr lang="en-US" altLang="ja-JP" dirty="0" smtClean="0"/>
              <a:t> and </a:t>
            </a:r>
            <a:r>
              <a:rPr lang="en-US" altLang="ja-JP" dirty="0" err="1" smtClean="0"/>
              <a:t>sessionStorage</a:t>
            </a:r>
            <a:r>
              <a:rPr lang="en-US" altLang="ja-JP" dirty="0" smtClean="0"/>
              <a:t>)</a:t>
            </a:r>
          </a:p>
          <a:p>
            <a:pPr marL="742950" lvl="1" indent="-285750">
              <a:buFont typeface="Arial" panose="020B0604020202020204" pitchFamily="34" charset="0"/>
              <a:buChar char="•"/>
            </a:pPr>
            <a:r>
              <a:rPr lang="en-US" altLang="ja-JP" dirty="0" smtClean="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smtClean="0"/>
              <a:t>localStorage</a:t>
            </a:r>
            <a:r>
              <a:rPr lang="en-US" altLang="ja-JP" dirty="0" smtClean="0"/>
              <a:t> is permanent, while </a:t>
            </a:r>
            <a:r>
              <a:rPr lang="en-US" altLang="ja-JP" dirty="0" err="1" smtClean="0"/>
              <a:t>sessionStorage</a:t>
            </a:r>
            <a:r>
              <a:rPr lang="en-US" altLang="ja-JP" dirty="0" smtClean="0"/>
              <a:t> is erased when browser tab is closed.</a:t>
            </a:r>
            <a:endParaRPr lang="en-US" altLang="ja-JP" dirty="0"/>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smtClean="0">
                <a:solidFill>
                  <a:srgbClr val="FF0000"/>
                </a:solidFill>
              </a:rPr>
              <a:t>Mongoose</a:t>
            </a:r>
            <a:r>
              <a:rPr kumimoji="1" lang="en-US" altLang="ja-JP" dirty="0" smtClean="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r>
              <a:rPr lang="en-US" altLang="ja-JP" dirty="0" smtClean="0"/>
              <a:t>.</a:t>
            </a:r>
          </a:p>
          <a:p>
            <a:pPr marL="285750" indent="-285750">
              <a:buFont typeface="Arial" panose="020B0604020202020204" pitchFamily="34" charset="0"/>
              <a:buChar char="•"/>
            </a:pPr>
            <a:r>
              <a:rPr lang="en-US" altLang="ja-JP" dirty="0"/>
              <a:t>The small size of the software enables any Internet-connected device to function as a web server</a:t>
            </a:r>
            <a:r>
              <a:rPr lang="en-US" altLang="ja-JP" dirty="0" smtClean="0"/>
              <a:t>.</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a:t>
            </a:r>
            <a:r>
              <a:rPr lang="en-US" altLang="ja-JP" dirty="0" smtClean="0"/>
              <a:t>iOS</a:t>
            </a:r>
          </a:p>
          <a:p>
            <a:pPr marL="285750" indent="-285750">
              <a:buFont typeface="Arial" panose="020B0604020202020204" pitchFamily="34" charset="0"/>
              <a:buChar char="•"/>
            </a:pPr>
            <a:r>
              <a:rPr lang="zh-CN" altLang="en-US" dirty="0"/>
              <a:t>俺</a:t>
            </a:r>
            <a:r>
              <a:rPr lang="zh-CN" altLang="en-US" dirty="0" smtClean="0"/>
              <a:t>自己的话来说，</a:t>
            </a:r>
            <a:endParaRPr kumimoji="1" lang="ja-JP" alt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smtClean="0"/>
              <a:t>各种</a:t>
            </a:r>
            <a:r>
              <a:rPr lang="en-US" altLang="zh-CN" dirty="0" smtClean="0"/>
              <a:t>memory</a:t>
            </a:r>
            <a:r>
              <a:rPr lang="zh-CN" altLang="en-US" dirty="0" smtClean="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643"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r>
              <a:rPr lang="en-US" altLang="ja-JP" sz="1200" dirty="0" smtClean="0"/>
              <a:t>:</a:t>
            </a:r>
          </a:p>
          <a:p>
            <a:pPr marL="171450" indent="-171450">
              <a:buFont typeface="Arial" panose="020B0604020202020204" pitchFamily="34" charset="0"/>
              <a:buChar char="•"/>
            </a:pPr>
            <a:r>
              <a:rPr lang="en-US" altLang="ja-JP" sz="1200" dirty="0" smtClean="0"/>
              <a:t>Design </a:t>
            </a:r>
            <a:r>
              <a:rPr lang="en-US" altLang="ja-JP" sz="1200" b="1" dirty="0" smtClean="0"/>
              <a:t>Instagram</a:t>
            </a:r>
          </a:p>
          <a:p>
            <a:pPr marL="628650" lvl="1" indent="-171450">
              <a:buFont typeface="Arial" panose="020B0604020202020204" pitchFamily="34" charset="0"/>
              <a:buChar char="•"/>
            </a:pPr>
            <a:r>
              <a:rPr lang="en-US" altLang="ja-JP" sz="1200" dirty="0" smtClean="0"/>
              <a:t>Requirements (both functional and non-functional)</a:t>
            </a:r>
          </a:p>
          <a:p>
            <a:pPr marL="1085850" lvl="2" indent="-171450">
              <a:buFont typeface="Arial" panose="020B0604020202020204" pitchFamily="34" charset="0"/>
              <a:buChar char="•"/>
            </a:pPr>
            <a:r>
              <a:rPr lang="en-US" altLang="ja-JP" sz="1200" dirty="0" smtClean="0"/>
              <a:t>User can upload video/photo</a:t>
            </a:r>
          </a:p>
          <a:p>
            <a:pPr marL="1085850" lvl="2" indent="-171450">
              <a:buFont typeface="Arial" panose="020B0604020202020204" pitchFamily="34" charset="0"/>
              <a:buChar char="•"/>
            </a:pPr>
            <a:r>
              <a:rPr lang="en-US" altLang="ja-JP" sz="1200" dirty="0" smtClean="0"/>
              <a:t>User can search a specific photo</a:t>
            </a:r>
          </a:p>
          <a:p>
            <a:pPr marL="1085850" lvl="2" indent="-171450">
              <a:buFont typeface="Arial" panose="020B0604020202020204" pitchFamily="34" charset="0"/>
              <a:buChar char="•"/>
            </a:pPr>
            <a:r>
              <a:rPr lang="en-US" altLang="ja-JP" sz="1200" dirty="0" smtClean="0"/>
              <a:t>User can follow other users</a:t>
            </a:r>
          </a:p>
          <a:p>
            <a:pPr marL="1085850" lvl="2" indent="-171450">
              <a:buFont typeface="Arial" panose="020B0604020202020204" pitchFamily="34" charset="0"/>
              <a:buChar char="•"/>
            </a:pPr>
            <a:r>
              <a:rPr lang="en-US" altLang="ja-JP" sz="1200" dirty="0" smtClean="0"/>
              <a:t>System generates a list of new post of other users that this user is following</a:t>
            </a:r>
          </a:p>
          <a:p>
            <a:pPr marL="1085850" lvl="2" indent="-171450">
              <a:buFont typeface="Arial" panose="020B0604020202020204" pitchFamily="34" charset="0"/>
              <a:buChar char="•"/>
            </a:pPr>
            <a:r>
              <a:rPr lang="en-US" altLang="ja-JP" sz="1200" b="1" dirty="0" smtClean="0"/>
              <a:t>Non-functional</a:t>
            </a:r>
            <a:r>
              <a:rPr lang="en-US" altLang="ja-JP" sz="1200" dirty="0" smtClean="0"/>
              <a:t>: latency, how long the video/photo stored</a:t>
            </a:r>
            <a:r>
              <a:rPr lang="en-US" altLang="ja-JP" sz="1200" dirty="0"/>
              <a:t> </a:t>
            </a:r>
            <a:r>
              <a:rPr lang="en-US" altLang="ja-JP" sz="1200" dirty="0" smtClean="0"/>
              <a:t>(5 years, with absolutely no data lose), availability, etc. (need to be detailed here, omit)</a:t>
            </a:r>
          </a:p>
          <a:p>
            <a:pPr marL="1085850" lvl="2" indent="-171450">
              <a:buFont typeface="Arial" panose="020B0604020202020204" pitchFamily="34" charset="0"/>
              <a:buChar char="•"/>
            </a:pPr>
            <a:r>
              <a:rPr lang="en-US" altLang="ja-JP" sz="1200" dirty="0" smtClean="0"/>
              <a:t>NOT in scope: tagging other users in photos, commenting on posts, etc.</a:t>
            </a:r>
          </a:p>
          <a:p>
            <a:pPr marL="1085850" lvl="2" indent="-171450">
              <a:buFont typeface="Arial" panose="020B0604020202020204" pitchFamily="34" charset="0"/>
              <a:buChar char="•"/>
            </a:pPr>
            <a:r>
              <a:rPr lang="zh-CN" altLang="en-US" sz="1200" dirty="0" smtClean="0"/>
              <a:t>指针对在</a:t>
            </a:r>
            <a:r>
              <a:rPr lang="en-US" altLang="zh-CN" sz="1200" dirty="0" smtClean="0"/>
              <a:t>scope</a:t>
            </a:r>
            <a:r>
              <a:rPr lang="zh-CN" altLang="en-US" sz="1200" dirty="0" smtClean="0"/>
              <a:t>里的东西进行设计</a:t>
            </a:r>
            <a:endParaRPr lang="en-US" altLang="ja-JP" sz="1200" dirty="0" smtClean="0"/>
          </a:p>
          <a:p>
            <a:pPr marL="628650" lvl="1" indent="-171450">
              <a:buFont typeface="Arial" panose="020B0604020202020204" pitchFamily="34" charset="0"/>
              <a:buChar char="•"/>
            </a:pPr>
            <a:r>
              <a:rPr lang="en-US" altLang="ja-JP" sz="1200" dirty="0" smtClean="0"/>
              <a:t>Estimation:</a:t>
            </a:r>
          </a:p>
          <a:p>
            <a:pPr marL="1085850" lvl="2" indent="-171450">
              <a:buFont typeface="Arial" panose="020B0604020202020204" pitchFamily="34" charset="0"/>
              <a:buChar char="•"/>
            </a:pPr>
            <a:r>
              <a:rPr lang="en-US" altLang="ja-JP" sz="1200" dirty="0" smtClean="0"/>
              <a:t>System should be </a:t>
            </a:r>
            <a:r>
              <a:rPr lang="en-US" altLang="ja-JP" sz="1200" b="1" dirty="0" smtClean="0"/>
              <a:t>read-heavy</a:t>
            </a:r>
            <a:r>
              <a:rPr lang="en-US" altLang="ja-JP" sz="1200" dirty="0" smtClean="0"/>
              <a:t>, so building a system that can read quickly</a:t>
            </a:r>
          </a:p>
          <a:p>
            <a:pPr marL="1543050" lvl="3" indent="-171450">
              <a:buFont typeface="Arial" panose="020B0604020202020204" pitchFamily="34" charset="0"/>
              <a:buChar char="•"/>
            </a:pPr>
            <a:r>
              <a:rPr lang="en-US" altLang="ja-JP" sz="1200" dirty="0" smtClean="0"/>
              <a:t>1000 reads per second</a:t>
            </a:r>
          </a:p>
          <a:p>
            <a:pPr marL="1085850" lvl="2" indent="-171450">
              <a:buFont typeface="Arial" panose="020B0604020202020204" pitchFamily="34" charset="0"/>
              <a:buChar char="•"/>
            </a:pPr>
            <a:r>
              <a:rPr lang="en-US" altLang="ja-JP" sz="1200" dirty="0" smtClean="0"/>
              <a:t>Assuming 1M active users, 2M photos uploaded every day, </a:t>
            </a:r>
            <a:r>
              <a:rPr lang="en-US" altLang="ja-JP" sz="1200" b="1" dirty="0" smtClean="0"/>
              <a:t>23 photos every second</a:t>
            </a:r>
            <a:r>
              <a:rPr lang="en-US" altLang="ja-JP" sz="1200" dirty="0" smtClean="0"/>
              <a:t>. (</a:t>
            </a:r>
            <a:r>
              <a:rPr lang="zh-CN" altLang="en-US" sz="1200" dirty="0" smtClean="0"/>
              <a:t>精确到秒</a:t>
            </a:r>
            <a:r>
              <a:rPr lang="en-US" altLang="ja-JP" sz="1200" dirty="0" smtClean="0"/>
              <a:t>)</a:t>
            </a:r>
          </a:p>
          <a:p>
            <a:pPr marL="1085850" lvl="2" indent="-171450">
              <a:buFont typeface="Arial" panose="020B0604020202020204" pitchFamily="34" charset="0"/>
              <a:buChar char="•"/>
            </a:pPr>
            <a:r>
              <a:rPr lang="en-US" altLang="ja-JP" sz="1200" dirty="0" smtClean="0"/>
              <a:t>Photo size &gt;= 200KB</a:t>
            </a:r>
          </a:p>
          <a:p>
            <a:pPr marL="1543050" lvl="3" indent="-171450">
              <a:buFont typeface="Arial" panose="020B0604020202020204" pitchFamily="34" charset="0"/>
              <a:buChar char="•"/>
            </a:pPr>
            <a:r>
              <a:rPr lang="en-US" altLang="ja-JP" sz="1200" dirty="0" smtClean="0"/>
              <a:t>Total space for 1 day = 200KB * 2M ~= 400GB, </a:t>
            </a:r>
          </a:p>
          <a:p>
            <a:pPr marL="1543050" lvl="3" indent="-171450">
              <a:buFont typeface="Arial" panose="020B0604020202020204" pitchFamily="34" charset="0"/>
              <a:buChar char="•"/>
            </a:pPr>
            <a:r>
              <a:rPr lang="en-US" altLang="ja-JP" sz="1200" dirty="0" smtClean="0"/>
              <a:t>Total space for 5 years = 400GB * 5 * 365 = 712 TB</a:t>
            </a:r>
          </a:p>
          <a:p>
            <a:pPr marL="628650" lvl="1" indent="-171450">
              <a:buFont typeface="Arial" panose="020B0604020202020204" pitchFamily="34" charset="0"/>
              <a:buChar char="•"/>
            </a:pPr>
            <a:r>
              <a:rPr lang="en-US" altLang="ja-JP" sz="1200" dirty="0" smtClean="0"/>
              <a:t>High level system design &amp; Define Data model</a:t>
            </a:r>
          </a:p>
          <a:p>
            <a:pPr marL="1085850" lvl="2" indent="-171450">
              <a:buFont typeface="Arial" panose="020B0604020202020204" pitchFamily="34" charset="0"/>
              <a:buChar char="•"/>
            </a:pPr>
            <a:r>
              <a:rPr lang="en-US" altLang="ja-JP" sz="1200" dirty="0" smtClean="0"/>
              <a:t>Support 2 scenarios: upload , and view</a:t>
            </a:r>
          </a:p>
          <a:p>
            <a:pPr marL="1085850" lvl="2" indent="-171450">
              <a:buFont typeface="Arial" panose="020B0604020202020204" pitchFamily="34" charset="0"/>
              <a:buChar char="•"/>
            </a:pPr>
            <a:r>
              <a:rPr lang="en-US" altLang="ja-JP" sz="1200" dirty="0" smtClean="0"/>
              <a:t>Design</a:t>
            </a:r>
            <a:r>
              <a:rPr lang="zh-CN" altLang="en-US" sz="1200" dirty="0" smtClean="0"/>
              <a:t>概略图见右</a:t>
            </a:r>
            <a:r>
              <a:rPr lang="en-US" altLang="zh-CN" sz="1200" dirty="0" smtClean="0"/>
              <a:t>, one image storage for photo/video, a database for metadata</a:t>
            </a:r>
          </a:p>
          <a:p>
            <a:pPr marL="1085850" lvl="2" indent="-171450">
              <a:buFont typeface="Arial" panose="020B0604020202020204" pitchFamily="34" charset="0"/>
              <a:buChar char="•"/>
            </a:pPr>
            <a:r>
              <a:rPr lang="en-US" altLang="ja-JP" sz="1200" dirty="0" smtClean="0"/>
              <a:t>Database schema, for photo, user, and user follow</a:t>
            </a:r>
          </a:p>
          <a:p>
            <a:pPr marL="1543050" lvl="3" indent="-171450">
              <a:buFont typeface="Arial" panose="020B0604020202020204" pitchFamily="34" charset="0"/>
              <a:buChar char="•"/>
            </a:pPr>
            <a:r>
              <a:rPr lang="en-US" altLang="ja-JP" sz="1200" dirty="0" smtClean="0"/>
              <a:t>Need </a:t>
            </a:r>
            <a:r>
              <a:rPr lang="en-US" altLang="ja-JP" sz="1200" dirty="0" err="1" smtClean="0"/>
              <a:t>creationData</a:t>
            </a:r>
            <a:r>
              <a:rPr lang="en-US" altLang="ja-JP" sz="1200" dirty="0" smtClean="0"/>
              <a:t> to get the most recent posts</a:t>
            </a:r>
          </a:p>
          <a:p>
            <a:pPr marL="1543050" lvl="3" indent="-171450">
              <a:buFont typeface="Arial" panose="020B0604020202020204" pitchFamily="34" charset="0"/>
              <a:buChar char="•"/>
            </a:pPr>
            <a:r>
              <a:rPr lang="en-US" altLang="ja-JP" sz="1200" dirty="0" smtClean="0"/>
              <a:t>E.g., Relational database for metadata, NoSQL for photo/video storage</a:t>
            </a:r>
          </a:p>
          <a:p>
            <a:pPr marL="628650" lvl="1" indent="-171450">
              <a:buFont typeface="Arial" panose="020B0604020202020204" pitchFamily="34" charset="0"/>
              <a:buChar char="•"/>
            </a:pPr>
            <a:r>
              <a:rPr lang="en-US" altLang="ja-JP" sz="1200" dirty="0" smtClean="0"/>
              <a:t>Component design</a:t>
            </a:r>
          </a:p>
          <a:p>
            <a:pPr marL="1085850" lvl="2" indent="-171450">
              <a:buFont typeface="Arial" panose="020B0604020202020204" pitchFamily="34" charset="0"/>
              <a:buChar char="•"/>
            </a:pPr>
            <a:r>
              <a:rPr lang="en-US" altLang="ja-JP" sz="1200" dirty="0" smtClean="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smtClean="0"/>
              <a:t>Reliability: backup all databases to prevent data lose</a:t>
            </a:r>
          </a:p>
          <a:p>
            <a:pPr marL="1085850" lvl="2" indent="-171450">
              <a:buFont typeface="Arial" panose="020B0604020202020204" pitchFamily="34" charset="0"/>
              <a:buChar char="•"/>
            </a:pPr>
            <a:r>
              <a:rPr lang="zh-CN" altLang="en-US" sz="1200" dirty="0" smtClean="0"/>
              <a:t>这个</a:t>
            </a:r>
            <a:r>
              <a:rPr lang="en-US" altLang="zh-CN" sz="1200" dirty="0" smtClean="0"/>
              <a:t>design</a:t>
            </a:r>
            <a:r>
              <a:rPr lang="zh-CN" altLang="en-US" sz="1200" dirty="0" smtClean="0"/>
              <a:t>见左</a:t>
            </a:r>
            <a:endParaRPr lang="en-US" altLang="zh-CN" sz="1200" dirty="0" smtClean="0"/>
          </a:p>
          <a:p>
            <a:pPr marL="1085850" lvl="2" indent="-171450">
              <a:buFont typeface="Arial" panose="020B0604020202020204" pitchFamily="34" charset="0"/>
              <a:buChar char="•"/>
            </a:pPr>
            <a:r>
              <a:rPr lang="en-US" altLang="zh-CN" sz="1200" dirty="0" smtClean="0"/>
              <a:t>(more detailed) Partition metadata using </a:t>
            </a:r>
            <a:r>
              <a:rPr lang="en-US" altLang="zh-CN" sz="1200" dirty="0" err="1" smtClean="0"/>
              <a:t>UserID</a:t>
            </a:r>
            <a:r>
              <a:rPr lang="en-US" altLang="zh-CN" sz="1200" dirty="0" smtClean="0"/>
              <a:t>, like a </a:t>
            </a:r>
            <a:r>
              <a:rPr lang="en-US" altLang="zh-CN" sz="1200" dirty="0" err="1" smtClean="0"/>
              <a:t>hashtable</a:t>
            </a:r>
            <a:r>
              <a:rPr lang="en-US" altLang="zh-CN" sz="1200" dirty="0" smtClean="0"/>
              <a:t>, </a:t>
            </a:r>
            <a:r>
              <a:rPr lang="en-US" altLang="zh-CN" sz="1200" dirty="0" err="1" smtClean="0"/>
              <a:t>calc</a:t>
            </a:r>
            <a:r>
              <a:rPr lang="en-US" altLang="zh-CN" sz="1200" dirty="0" smtClean="0"/>
              <a:t> a key for each user based on </a:t>
            </a:r>
            <a:r>
              <a:rPr lang="en-US" altLang="zh-CN" sz="1200" dirty="0" err="1" smtClean="0"/>
              <a:t>UserID</a:t>
            </a:r>
            <a:r>
              <a:rPr lang="en-US" altLang="zh-CN" sz="1200" dirty="0" smtClean="0"/>
              <a:t>, so searching for a specific user is faster (</a:t>
            </a:r>
            <a:r>
              <a:rPr lang="zh-CN" altLang="en-US" sz="1200" dirty="0" smtClean="0"/>
              <a:t>这个学名叫</a:t>
            </a:r>
            <a:r>
              <a:rPr lang="en-US" altLang="zh-CN" sz="1200" b="1" dirty="0" err="1" smtClean="0"/>
              <a:t>sharding</a:t>
            </a:r>
            <a:r>
              <a:rPr lang="en-US" altLang="zh-CN" sz="1200" dirty="0" smtClean="0"/>
              <a:t>)</a:t>
            </a:r>
          </a:p>
          <a:p>
            <a:pPr marL="1085850" lvl="2" indent="-171450">
              <a:buFont typeface="Arial" panose="020B0604020202020204" pitchFamily="34" charset="0"/>
              <a:buChar char="•"/>
            </a:pPr>
            <a:r>
              <a:rPr lang="en-US" altLang="zh-CN" sz="1200" dirty="0" smtClean="0"/>
              <a:t>As for system generating a list of new posts, </a:t>
            </a:r>
          </a:p>
          <a:p>
            <a:pPr marL="1543050" lvl="3" indent="-171450">
              <a:buFont typeface="Arial" panose="020B0604020202020204" pitchFamily="34" charset="0"/>
              <a:buChar char="•"/>
            </a:pPr>
            <a:r>
              <a:rPr lang="en-US" altLang="zh-CN" sz="1200" dirty="0" smtClean="0"/>
              <a:t>(</a:t>
            </a:r>
            <a:r>
              <a:rPr lang="en-US" altLang="zh-CN" sz="1200" b="1" dirty="0" smtClean="0"/>
              <a:t>Pre-generation method</a:t>
            </a:r>
            <a:r>
              <a:rPr lang="en-US" altLang="zh-CN" sz="1200" dirty="0" smtClean="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smtClean="0"/>
              <a:t>Client&lt;-&gt;system can then do </a:t>
            </a:r>
            <a:r>
              <a:rPr lang="en-US" altLang="zh-CN" sz="1200" b="1" dirty="0" smtClean="0"/>
              <a:t>push/pull</a:t>
            </a:r>
            <a:r>
              <a:rPr lang="en-US" altLang="zh-CN" sz="1200" dirty="0" smtClean="0"/>
              <a:t> or </a:t>
            </a:r>
            <a:r>
              <a:rPr lang="en-US" altLang="zh-CN" sz="1200" b="1" dirty="0" smtClean="0"/>
              <a:t>hybrid</a:t>
            </a:r>
            <a:r>
              <a:rPr lang="en-US" altLang="zh-CN" sz="1200" dirty="0" smtClean="0"/>
              <a:t> communication to give the new posts</a:t>
            </a:r>
          </a:p>
          <a:p>
            <a:pPr marL="1085850" lvl="2" indent="-171450">
              <a:buFont typeface="Arial" panose="020B0604020202020204" pitchFamily="34" charset="0"/>
              <a:buChar char="•"/>
            </a:pPr>
            <a:r>
              <a:rPr lang="en-US" altLang="zh-CN" sz="1200" dirty="0" smtClean="0"/>
              <a:t>Cache &amp; load balancing</a:t>
            </a:r>
          </a:p>
          <a:p>
            <a:pPr marL="1543050" lvl="3" indent="-171450">
              <a:buFont typeface="Arial" panose="020B0604020202020204" pitchFamily="34" charset="0"/>
              <a:buChar char="•"/>
            </a:pPr>
            <a:r>
              <a:rPr lang="en-US" altLang="zh-CN" sz="1200" dirty="0" smtClean="0"/>
              <a:t>If globally available, then </a:t>
            </a:r>
            <a:r>
              <a:rPr lang="en-US" altLang="zh-CN" sz="1200" b="1" dirty="0" smtClean="0"/>
              <a:t>geographically based photo/video caches</a:t>
            </a:r>
            <a:r>
              <a:rPr lang="en-US" altLang="zh-CN" sz="1200" dirty="0" smtClean="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smtClean="0"/>
              <a:t>注意，在</a:t>
            </a:r>
            <a:r>
              <a:rPr lang="en-US" altLang="zh-CN" dirty="0" smtClean="0"/>
              <a:t>replicate database</a:t>
            </a:r>
            <a:r>
              <a:rPr lang="zh-CN" altLang="en-US" dirty="0" smtClean="0"/>
              <a:t>这里，一个重要的知识是</a:t>
            </a:r>
            <a:r>
              <a:rPr lang="en-US" altLang="zh-CN" b="1" dirty="0" smtClean="0">
                <a:solidFill>
                  <a:srgbClr val="FF0000"/>
                </a:solidFill>
              </a:rPr>
              <a:t>CAP</a:t>
            </a:r>
            <a:r>
              <a:rPr lang="zh-CN" altLang="en-US" b="1" dirty="0" smtClean="0">
                <a:solidFill>
                  <a:srgbClr val="FF0000"/>
                </a:solidFill>
              </a:rPr>
              <a:t>原则</a:t>
            </a:r>
            <a:r>
              <a:rPr lang="zh-CN" altLang="en-US" dirty="0" smtClean="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endParaRPr lang="en-US" altLang="zh-CN" dirty="0" smtClean="0"/>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a:t>
            </a:r>
            <a:r>
              <a:rPr lang="en-US" altLang="ja-JP" dirty="0" smtClean="0"/>
              <a:t>nodes</a:t>
            </a:r>
          </a:p>
          <a:p>
            <a:r>
              <a:rPr kumimoji="1" lang="zh-CN" altLang="en-US" dirty="0" smtClean="0"/>
              <a:t>结论就是，要有取有舍</a:t>
            </a:r>
            <a:r>
              <a:rPr kumimoji="1" lang="en-US" altLang="zh-CN" dirty="0" smtClean="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smtClean="0">
                <a:solidFill>
                  <a:srgbClr val="FF0000"/>
                </a:solidFill>
              </a:rPr>
              <a:t>SQL</a:t>
            </a:r>
            <a:r>
              <a:rPr kumimoji="1" lang="en-US" altLang="zh-CN" dirty="0" smtClean="0"/>
              <a:t>(e.g., MySQL)</a:t>
            </a:r>
            <a:r>
              <a:rPr kumimoji="1" lang="en-US" altLang="zh-CN" dirty="0" smtClean="0">
                <a:solidFill>
                  <a:srgbClr val="FF0000"/>
                </a:solidFill>
              </a:rPr>
              <a:t> </a:t>
            </a:r>
            <a:r>
              <a:rPr kumimoji="1" lang="en-US" altLang="zh-CN" dirty="0" smtClean="0"/>
              <a:t>vs. </a:t>
            </a:r>
            <a:r>
              <a:rPr kumimoji="1" lang="en-US" altLang="zh-CN" b="1" dirty="0" smtClean="0">
                <a:solidFill>
                  <a:srgbClr val="FF0000"/>
                </a:solidFill>
              </a:rPr>
              <a:t>NoSQL</a:t>
            </a:r>
            <a:r>
              <a:rPr kumimoji="1" lang="en-US" altLang="zh-CN" dirty="0" smtClean="0"/>
              <a:t>(e.g., MongoDB):</a:t>
            </a:r>
          </a:p>
          <a:p>
            <a:pPr marL="285750" indent="-285750">
              <a:buFont typeface="Arial" panose="020B0604020202020204" pitchFamily="34" charset="0"/>
              <a:buChar char="•"/>
            </a:pPr>
            <a:r>
              <a:rPr kumimoji="1" lang="en-US" altLang="ja-JP" sz="1400" dirty="0" smtClean="0"/>
              <a:t>SQL </a:t>
            </a:r>
            <a:r>
              <a:rPr lang="en-US" altLang="ja-JP" sz="1400" dirty="0"/>
              <a:t>use structured query language (SQL) for defining and manipulating </a:t>
            </a:r>
            <a:r>
              <a:rPr lang="en-US" altLang="ja-JP" sz="1400" dirty="0" smtClean="0"/>
              <a:t>data, need </a:t>
            </a:r>
            <a:r>
              <a:rPr lang="en-US" altLang="ja-JP" sz="1400" b="1" dirty="0" smtClean="0"/>
              <a:t>pre-defined</a:t>
            </a:r>
            <a:r>
              <a:rPr lang="en-US" altLang="ja-JP" sz="1400" dirty="0" smtClean="0"/>
              <a:t> schema and structure; NoSQL </a:t>
            </a:r>
            <a:r>
              <a:rPr lang="en-US" altLang="ja-JP" sz="1400" dirty="0"/>
              <a:t>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r>
              <a:rPr lang="en-US" altLang="ja-JP" sz="1400" dirty="0" smtClean="0"/>
              <a:t>.</a:t>
            </a:r>
          </a:p>
          <a:p>
            <a:pPr marL="285750" indent="-285750">
              <a:buFont typeface="Arial" panose="020B0604020202020204" pitchFamily="34" charset="0"/>
              <a:buChar char="•"/>
            </a:pPr>
            <a:r>
              <a:rPr lang="en-US" altLang="ja-JP" sz="1400" dirty="0" smtClean="0"/>
              <a:t>NoSQL</a:t>
            </a:r>
            <a:r>
              <a:rPr lang="zh-CN" altLang="en-US" sz="1400" dirty="0" smtClean="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r>
              <a:rPr lang="en-US" altLang="ja-JP" dirty="0" smtClean="0"/>
              <a:t>)</a:t>
            </a:r>
          </a:p>
          <a:p>
            <a:pPr marL="285750" indent="-285750">
              <a:buFont typeface="Arial" panose="020B0604020202020204" pitchFamily="34" charset="0"/>
              <a:buChar char="•"/>
            </a:pPr>
            <a:r>
              <a:rPr lang="en-US" altLang="ja-JP" dirty="0" smtClean="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89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smtClean="0"/>
              <a:t>上图是</a:t>
            </a:r>
            <a:r>
              <a:rPr lang="en-US" altLang="zh-CN" sz="1400" dirty="0" smtClean="0"/>
              <a:t>secure boot</a:t>
            </a:r>
            <a:r>
              <a:rPr lang="zh-CN" altLang="en-US" sz="1400" dirty="0" smtClean="0"/>
              <a:t>的一般</a:t>
            </a:r>
            <a:r>
              <a:rPr lang="en-US" altLang="zh-CN" sz="1400" dirty="0" smtClean="0"/>
              <a:t>flow</a:t>
            </a:r>
            <a:r>
              <a:rPr lang="zh-CN" altLang="en-US" sz="1400" dirty="0" smtClean="0"/>
              <a:t>，</a:t>
            </a:r>
            <a:endParaRPr lang="en-US" altLang="zh-CN" sz="1400" dirty="0" smtClean="0"/>
          </a:p>
          <a:p>
            <a:pPr marL="285750" indent="-285750">
              <a:buFont typeface="Arial" panose="020B0604020202020204" pitchFamily="34" charset="0"/>
              <a:buChar char="•"/>
            </a:pPr>
            <a:r>
              <a:rPr kumimoji="1" lang="en-US" altLang="zh-CN" sz="1400" dirty="0" smtClean="0"/>
              <a:t>1</a:t>
            </a:r>
            <a:r>
              <a:rPr kumimoji="1" lang="en-US" altLang="zh-CN" sz="1400" baseline="30000" dirty="0" smtClean="0"/>
              <a:t>st</a:t>
            </a:r>
            <a:r>
              <a:rPr kumimoji="1" lang="en-US" altLang="zh-CN" sz="1400" dirty="0" smtClean="0"/>
              <a:t> boot loader</a:t>
            </a:r>
            <a:r>
              <a:rPr kumimoji="1" lang="zh-CN" altLang="en-US" sz="1400" dirty="0" smtClean="0"/>
              <a:t>和</a:t>
            </a:r>
            <a:r>
              <a:rPr kumimoji="1" lang="en-US" altLang="zh-CN" sz="1400" dirty="0" smtClean="0"/>
              <a:t>CA</a:t>
            </a:r>
            <a:r>
              <a:rPr kumimoji="1" lang="zh-CN" altLang="en-US" sz="1400" dirty="0" smtClean="0"/>
              <a:t>的</a:t>
            </a:r>
            <a:r>
              <a:rPr kumimoji="1" lang="en-US" altLang="zh-CN" sz="1400" dirty="0" err="1" smtClean="0"/>
              <a:t>pub_key</a:t>
            </a:r>
            <a:r>
              <a:rPr kumimoji="1" lang="en-US" altLang="zh-CN" sz="1400" dirty="0" smtClean="0"/>
              <a:t>(</a:t>
            </a:r>
            <a:r>
              <a:rPr lang="zh-CN" altLang="en-US" sz="1400" dirty="0"/>
              <a:t>也</a:t>
            </a:r>
            <a:r>
              <a:rPr lang="zh-CN" altLang="en-US" sz="1400" dirty="0" smtClean="0"/>
              <a:t>可能是</a:t>
            </a:r>
            <a:r>
              <a:rPr lang="en-US" altLang="zh-CN" sz="1400" dirty="0" err="1" smtClean="0"/>
              <a:t>pub_key</a:t>
            </a:r>
            <a:r>
              <a:rPr lang="zh-CN" altLang="en-US" sz="1400" dirty="0" smtClean="0"/>
              <a:t>的</a:t>
            </a:r>
            <a:r>
              <a:rPr lang="en-US" altLang="zh-CN" sz="1400" dirty="0" smtClean="0"/>
              <a:t>hash</a:t>
            </a:r>
            <a:r>
              <a:rPr kumimoji="1" lang="en-US" altLang="zh-CN" sz="1400" dirty="0" smtClean="0"/>
              <a:t>)</a:t>
            </a:r>
            <a:r>
              <a:rPr kumimoji="1" lang="zh-CN" altLang="en-US" sz="1400" dirty="0" smtClean="0"/>
              <a:t>在某种只能</a:t>
            </a:r>
            <a:r>
              <a:rPr kumimoji="1" lang="en-US" altLang="zh-CN" sz="1400" dirty="0" smtClean="0"/>
              <a:t>write</a:t>
            </a:r>
            <a:r>
              <a:rPr kumimoji="1" lang="zh-CN" altLang="en-US" sz="1400" dirty="0" smtClean="0"/>
              <a:t>一回的</a:t>
            </a:r>
            <a:r>
              <a:rPr kumimoji="1" lang="en-US" altLang="zh-CN" sz="1400" dirty="0" smtClean="0"/>
              <a:t>fuse</a:t>
            </a:r>
            <a:r>
              <a:rPr kumimoji="1" lang="zh-CN" altLang="en-US" sz="1400" dirty="0" smtClean="0"/>
              <a:t>上，</a:t>
            </a:r>
            <a:endParaRPr kumimoji="1" lang="en-US" altLang="zh-CN" sz="1400" dirty="0" smtClean="0"/>
          </a:p>
          <a:p>
            <a:pPr marL="285750" indent="-285750">
              <a:buFont typeface="Arial" panose="020B0604020202020204" pitchFamily="34" charset="0"/>
              <a:buChar char="•"/>
            </a:pPr>
            <a:r>
              <a:rPr lang="zh-CN" altLang="en-US" sz="1400" dirty="0" smtClean="0"/>
              <a:t>系统启动时，</a:t>
            </a:r>
            <a:r>
              <a:rPr lang="en-US" altLang="zh-CN" sz="1400" dirty="0" smtClean="0"/>
              <a:t>1</a:t>
            </a:r>
            <a:r>
              <a:rPr lang="en-US" altLang="zh-CN" sz="1400" baseline="30000" dirty="0" smtClean="0"/>
              <a:t>st</a:t>
            </a:r>
            <a:r>
              <a:rPr lang="en-US" altLang="zh-CN" sz="1400" dirty="0" smtClean="0"/>
              <a:t> boot loader</a:t>
            </a:r>
            <a:r>
              <a:rPr lang="zh-CN" altLang="en-US" sz="1400" dirty="0" smtClean="0"/>
              <a:t>被放到</a:t>
            </a:r>
            <a:r>
              <a:rPr lang="en-US" altLang="zh-CN" sz="1400" dirty="0" smtClean="0"/>
              <a:t>SRAM</a:t>
            </a:r>
            <a:r>
              <a:rPr lang="zh-CN" altLang="en-US" sz="1400" dirty="0" smtClean="0"/>
              <a:t>中</a:t>
            </a:r>
            <a:r>
              <a:rPr lang="en-US" altLang="zh-CN" sz="1400" dirty="0" smtClean="0"/>
              <a:t>(</a:t>
            </a:r>
            <a:r>
              <a:rPr lang="en-US" altLang="zh-CN" sz="1400" b="1" dirty="0" smtClean="0">
                <a:solidFill>
                  <a:srgbClr val="FF0000"/>
                </a:solidFill>
              </a:rPr>
              <a:t>SRAM</a:t>
            </a:r>
            <a:r>
              <a:rPr lang="zh-CN" altLang="en-US" sz="1400" dirty="0" smtClean="0"/>
              <a:t>是</a:t>
            </a:r>
            <a:r>
              <a:rPr lang="en-US" altLang="ja-JP" sz="1400" b="1" dirty="0"/>
              <a:t>static random access </a:t>
            </a:r>
            <a:r>
              <a:rPr lang="en-US" altLang="ja-JP" sz="1400" b="1" dirty="0" smtClean="0"/>
              <a:t>memory</a:t>
            </a:r>
            <a:r>
              <a:rPr lang="zh-CN" altLang="en-US" sz="1400" dirty="0" smtClean="0"/>
              <a:t>的简称</a:t>
            </a:r>
            <a:r>
              <a:rPr lang="en-US" altLang="zh-CN" sz="1400" dirty="0" smtClean="0"/>
              <a:t>)</a:t>
            </a:r>
            <a:r>
              <a:rPr lang="zh-CN" altLang="en-US" sz="1400" dirty="0" smtClean="0"/>
              <a:t>，然后</a:t>
            </a:r>
            <a:r>
              <a:rPr lang="en-US" altLang="zh-CN" sz="1400" dirty="0" smtClean="0"/>
              <a:t>1st</a:t>
            </a:r>
            <a:r>
              <a:rPr lang="zh-CN" altLang="en-US" sz="1400" dirty="0" smtClean="0"/>
              <a:t>从</a:t>
            </a:r>
            <a:r>
              <a:rPr lang="en-US" altLang="zh-CN" sz="1400" dirty="0" smtClean="0"/>
              <a:t>flash memory</a:t>
            </a:r>
            <a:r>
              <a:rPr lang="zh-CN" altLang="en-US" sz="1400" dirty="0" smtClean="0"/>
              <a:t>上读</a:t>
            </a:r>
            <a:r>
              <a:rPr lang="en-US" altLang="zh-CN" sz="1400" dirty="0" smtClean="0"/>
              <a:t>2nd</a:t>
            </a:r>
            <a:r>
              <a:rPr lang="zh-CN" altLang="en-US" sz="1400" dirty="0" smtClean="0"/>
              <a:t>，放到</a:t>
            </a:r>
            <a:r>
              <a:rPr lang="en-US" altLang="zh-CN" sz="1400" dirty="0" smtClean="0"/>
              <a:t>DRAM</a:t>
            </a:r>
            <a:r>
              <a:rPr lang="zh-CN" altLang="en-US" sz="1400" dirty="0" smtClean="0"/>
              <a:t>上</a:t>
            </a:r>
            <a:r>
              <a:rPr lang="en-US" altLang="zh-CN" sz="1400" dirty="0" smtClean="0"/>
              <a:t>(</a:t>
            </a:r>
            <a:r>
              <a:rPr lang="en-US" altLang="zh-CN" sz="1400" b="1" dirty="0" smtClean="0">
                <a:solidFill>
                  <a:srgbClr val="FF0000"/>
                </a:solidFill>
              </a:rPr>
              <a:t>DRAM</a:t>
            </a:r>
            <a:r>
              <a:rPr lang="zh-CN" altLang="en-US" sz="1400" dirty="0" smtClean="0"/>
              <a:t>是</a:t>
            </a:r>
            <a:r>
              <a:rPr lang="en-US" altLang="ja-JP" sz="1400" b="1" dirty="0" smtClean="0"/>
              <a:t>Dynamic </a:t>
            </a:r>
            <a:r>
              <a:rPr lang="en-US" altLang="ja-JP" sz="1400" b="1" dirty="0"/>
              <a:t>random access memory</a:t>
            </a:r>
            <a:r>
              <a:rPr lang="zh-CN" altLang="en-US" sz="1400" dirty="0"/>
              <a:t>的简称</a:t>
            </a:r>
            <a:r>
              <a:rPr lang="en-US" altLang="zh-CN" sz="1400" dirty="0" smtClean="0"/>
              <a:t>)</a:t>
            </a:r>
            <a:r>
              <a:rPr lang="zh-CN" altLang="en-US" sz="1400" dirty="0" smtClean="0"/>
              <a:t>，以此类推</a:t>
            </a:r>
            <a:endParaRPr lang="en-US" altLang="zh-CN" sz="1400" dirty="0" smtClean="0"/>
          </a:p>
          <a:p>
            <a:pPr marL="285750" indent="-285750">
              <a:buFont typeface="Arial" panose="020B0604020202020204" pitchFamily="34" charset="0"/>
              <a:buChar char="•"/>
            </a:pPr>
            <a:r>
              <a:rPr kumimoji="1" lang="en-US" altLang="zh-CN" sz="1400" dirty="0" smtClean="0"/>
              <a:t>SRAM</a:t>
            </a:r>
            <a:r>
              <a:rPr kumimoji="1" lang="zh-CN" altLang="en-US" sz="1400" dirty="0" smtClean="0"/>
              <a:t>和</a:t>
            </a:r>
            <a:r>
              <a:rPr kumimoji="1" lang="en-US" altLang="zh-CN" sz="1400" dirty="0" smtClean="0"/>
              <a:t>DRAM</a:t>
            </a:r>
            <a:r>
              <a:rPr kumimoji="1" lang="zh-CN" altLang="en-US" sz="1400" dirty="0" smtClean="0"/>
              <a:t>的区别是</a:t>
            </a:r>
            <a:endParaRPr kumimoji="1" lang="en-US" altLang="zh-CN" sz="1400" dirty="0" smtClean="0"/>
          </a:p>
          <a:p>
            <a:pPr marL="742950" lvl="1" indent="-285750">
              <a:buFont typeface="Arial" panose="020B0604020202020204" pitchFamily="34" charset="0"/>
              <a:buChar char="•"/>
            </a:pPr>
            <a:r>
              <a:rPr lang="en-US" altLang="ja-JP" sz="1400" dirty="0"/>
              <a:t>SRAM consumes less power than </a:t>
            </a:r>
            <a:r>
              <a:rPr lang="en-US" altLang="ja-JP" sz="1400" dirty="0" smtClean="0"/>
              <a:t>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a:t>
            </a:r>
            <a:r>
              <a:rPr lang="en-US" altLang="ja-JP" sz="1400" b="1" dirty="0" smtClean="0"/>
              <a:t>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dirty="0"/>
              <a:t>threads</a:t>
            </a:r>
            <a:r>
              <a:rPr lang="en-US" dirty="0"/>
              <a:t>)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r>
              <a:rPr kumimoji="1" lang="en-US" altLang="ja-JP" dirty="0" smtClean="0"/>
              <a:t>)</a:t>
            </a:r>
          </a:p>
          <a:p>
            <a:pPr marL="285750" indent="-285750">
              <a:buFont typeface="Arial" panose="020B0604020202020204" pitchFamily="34" charset="0"/>
              <a:buChar char="•"/>
            </a:pPr>
            <a:r>
              <a:rPr lang="zh-CN" altLang="en-US" dirty="0" smtClean="0"/>
              <a:t>注意，这里的</a:t>
            </a:r>
            <a:r>
              <a:rPr lang="en-US" altLang="zh-CN" dirty="0" smtClean="0"/>
              <a:t>RSA2048</a:t>
            </a:r>
            <a:r>
              <a:rPr lang="zh-CN" altLang="en-US" dirty="0" smtClean="0"/>
              <a:t>或</a:t>
            </a:r>
            <a:r>
              <a:rPr lang="en-US" altLang="zh-CN" dirty="0" smtClean="0"/>
              <a:t>RSA3072</a:t>
            </a:r>
            <a:r>
              <a:rPr lang="zh-CN" altLang="en-US" dirty="0" smtClean="0"/>
              <a:t>说的是</a:t>
            </a:r>
            <a:r>
              <a:rPr lang="en-US" altLang="zh-CN" dirty="0" smtClean="0"/>
              <a:t>modulus</a:t>
            </a:r>
            <a:r>
              <a:rPr lang="zh-CN" altLang="en-US" dirty="0" smtClean="0"/>
              <a:t>的长度，</a:t>
            </a:r>
            <a:r>
              <a:rPr lang="en-US" altLang="zh-CN" dirty="0" smtClean="0"/>
              <a:t>RSA</a:t>
            </a:r>
            <a:r>
              <a:rPr lang="zh-CN" altLang="en-US" dirty="0" smtClean="0"/>
              <a:t>的</a:t>
            </a:r>
            <a:r>
              <a:rPr lang="en-US" altLang="zh-CN" dirty="0" smtClean="0"/>
              <a:t>public</a:t>
            </a:r>
            <a:r>
              <a:rPr lang="zh-CN" altLang="en-US" dirty="0" smtClean="0"/>
              <a:t>和</a:t>
            </a:r>
            <a:r>
              <a:rPr lang="en-US" altLang="zh-CN" dirty="0" smtClean="0"/>
              <a:t>private key</a:t>
            </a:r>
            <a:r>
              <a:rPr lang="zh-CN" altLang="en-US" dirty="0" smtClean="0"/>
              <a:t>都是由一个</a:t>
            </a:r>
            <a:r>
              <a:rPr lang="en-US" altLang="zh-CN" dirty="0" smtClean="0"/>
              <a:t>modulus</a:t>
            </a:r>
            <a:r>
              <a:rPr lang="zh-CN" altLang="en-US" dirty="0" smtClean="0"/>
              <a:t>和一个</a:t>
            </a:r>
            <a:r>
              <a:rPr lang="en-US" altLang="zh-CN" dirty="0" smtClean="0"/>
              <a:t>exponent</a:t>
            </a:r>
            <a:r>
              <a:rPr lang="zh-CN" altLang="en-US" dirty="0" smtClean="0"/>
              <a:t>组成，</a:t>
            </a:r>
            <a:r>
              <a:rPr lang="en-US" altLang="zh-CN" dirty="0" smtClean="0"/>
              <a:t>pub</a:t>
            </a:r>
            <a:r>
              <a:rPr lang="zh-CN" altLang="en-US" dirty="0" smtClean="0"/>
              <a:t>和</a:t>
            </a:r>
            <a:r>
              <a:rPr lang="en-US" altLang="zh-CN" dirty="0" err="1" smtClean="0"/>
              <a:t>priv</a:t>
            </a:r>
            <a:r>
              <a:rPr lang="en-US" altLang="zh-CN" dirty="0" smtClean="0"/>
              <a:t> key-pair</a:t>
            </a:r>
            <a:r>
              <a:rPr lang="zh-CN" altLang="en-US" dirty="0" smtClean="0"/>
              <a:t>的</a:t>
            </a:r>
            <a:r>
              <a:rPr lang="en-US" altLang="zh-CN" dirty="0" smtClean="0"/>
              <a:t>modulus</a:t>
            </a:r>
            <a:r>
              <a:rPr lang="zh-CN" altLang="en-US" dirty="0" smtClean="0"/>
              <a:t>总是相同的，但</a:t>
            </a:r>
            <a:r>
              <a:rPr lang="en-US" altLang="zh-CN" dirty="0" smtClean="0"/>
              <a:t>exponent</a:t>
            </a:r>
            <a:r>
              <a:rPr lang="zh-CN" altLang="en-US" dirty="0" smtClean="0"/>
              <a:t>不同</a:t>
            </a:r>
            <a:r>
              <a:rPr lang="en-US" altLang="zh-CN" dirty="0" smtClean="0"/>
              <a:t>(</a:t>
            </a:r>
            <a:r>
              <a:rPr lang="zh-CN" altLang="en-US" dirty="0" smtClean="0"/>
              <a:t>有</a:t>
            </a:r>
            <a:r>
              <a:rPr lang="en-US" altLang="zh-CN" dirty="0" err="1" smtClean="0"/>
              <a:t>pubExponent</a:t>
            </a:r>
            <a:r>
              <a:rPr lang="zh-CN" altLang="en-US" dirty="0" smtClean="0"/>
              <a:t>和</a:t>
            </a:r>
            <a:r>
              <a:rPr lang="en-US" altLang="zh-CN" dirty="0" err="1" smtClean="0"/>
              <a:t>privExponent</a:t>
            </a:r>
            <a:r>
              <a:rPr lang="en-US" altLang="zh-CN" dirty="0" smtClean="0"/>
              <a:t>)</a:t>
            </a:r>
            <a:r>
              <a:rPr lang="zh-CN" altLang="en-US" dirty="0" smtClean="0"/>
              <a:t>，按照这个意义来讲，</a:t>
            </a:r>
            <a:r>
              <a:rPr lang="en-US" altLang="zh-CN" dirty="0" smtClean="0"/>
              <a:t>RSA</a:t>
            </a:r>
            <a:r>
              <a:rPr lang="zh-CN" altLang="en-US" dirty="0" smtClean="0"/>
              <a:t>的</a:t>
            </a:r>
            <a:r>
              <a:rPr lang="en-US" altLang="zh-CN" dirty="0" err="1" smtClean="0"/>
              <a:t>priv</a:t>
            </a:r>
            <a:r>
              <a:rPr lang="zh-CN" altLang="en-US" dirty="0" smtClean="0"/>
              <a:t>和</a:t>
            </a:r>
            <a:r>
              <a:rPr lang="en-US" altLang="zh-CN" dirty="0" smtClean="0"/>
              <a:t>pub key</a:t>
            </a:r>
            <a:r>
              <a:rPr lang="zh-CN" altLang="en-US" dirty="0" smtClean="0"/>
              <a:t>的长度</a:t>
            </a:r>
            <a:r>
              <a:rPr lang="en-US" altLang="zh-CN" dirty="0" smtClean="0"/>
              <a:t>(aka. 2048,3072)</a:t>
            </a:r>
            <a:r>
              <a:rPr lang="zh-CN" altLang="en-US" dirty="0" smtClean="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smtClean="0"/>
              <a:t>另一个问题，</a:t>
            </a:r>
            <a:r>
              <a:rPr kumimoji="1" lang="en-US" altLang="zh-CN" b="1" dirty="0" smtClean="0">
                <a:solidFill>
                  <a:srgbClr val="FF0000"/>
                </a:solidFill>
              </a:rPr>
              <a:t>Linux</a:t>
            </a:r>
            <a:r>
              <a:rPr kumimoji="1" lang="zh-CN" altLang="en-US" b="1" dirty="0" smtClean="0">
                <a:solidFill>
                  <a:srgbClr val="FF0000"/>
                </a:solidFill>
              </a:rPr>
              <a:t>的</a:t>
            </a:r>
            <a:r>
              <a:rPr kumimoji="1" lang="en-US" altLang="zh-CN" b="1" dirty="0" smtClean="0">
                <a:solidFill>
                  <a:srgbClr val="FF0000"/>
                </a:solidFill>
              </a:rPr>
              <a:t>scheduler</a:t>
            </a:r>
            <a:r>
              <a:rPr kumimoji="1" lang="zh-CN" altLang="en-US" b="1" dirty="0" smtClean="0">
                <a:solidFill>
                  <a:srgbClr val="FF0000"/>
                </a:solidFill>
              </a:rPr>
              <a:t>是怎么区分</a:t>
            </a:r>
            <a:r>
              <a:rPr kumimoji="1" lang="en-US" altLang="zh-CN" b="1" dirty="0" smtClean="0">
                <a:solidFill>
                  <a:srgbClr val="FF0000"/>
                </a:solidFill>
              </a:rPr>
              <a:t>thread</a:t>
            </a:r>
            <a:r>
              <a:rPr kumimoji="1" lang="zh-CN" altLang="en-US" b="1" dirty="0" smtClean="0">
                <a:solidFill>
                  <a:srgbClr val="FF0000"/>
                </a:solidFill>
              </a:rPr>
              <a:t>和</a:t>
            </a:r>
            <a:r>
              <a:rPr kumimoji="1" lang="en-US" altLang="zh-CN" b="1" dirty="0" smtClean="0">
                <a:solidFill>
                  <a:srgbClr val="FF0000"/>
                </a:solidFill>
              </a:rPr>
              <a:t>process</a:t>
            </a:r>
            <a:r>
              <a:rPr kumimoji="1" lang="zh-CN" altLang="en-US" b="1" dirty="0" smtClean="0">
                <a:solidFill>
                  <a:srgbClr val="FF0000"/>
                </a:solidFill>
              </a:rPr>
              <a:t>的</a:t>
            </a:r>
            <a:r>
              <a:rPr kumimoji="1" lang="zh-CN" altLang="en-US" dirty="0" smtClean="0"/>
              <a:t>？</a:t>
            </a:r>
            <a:endParaRPr kumimoji="1" lang="en-US" altLang="zh-CN" dirty="0" smtClean="0"/>
          </a:p>
          <a:p>
            <a:r>
              <a:rPr lang="zh-CN" altLang="en-US" dirty="0"/>
              <a:t>答案</a:t>
            </a:r>
            <a:r>
              <a:rPr lang="zh-CN" altLang="en-US" dirty="0" smtClean="0"/>
              <a:t>是</a:t>
            </a:r>
            <a:r>
              <a:rPr lang="zh-CN" altLang="en-US" b="1" dirty="0" smtClean="0"/>
              <a:t>相同对待</a:t>
            </a:r>
            <a:r>
              <a:rPr lang="zh-CN" altLang="en-US" dirty="0" smtClean="0"/>
              <a:t>！</a:t>
            </a:r>
            <a:endParaRPr lang="en-US" altLang="zh-CN" dirty="0" smtClean="0"/>
          </a:p>
          <a:p>
            <a:r>
              <a:rPr lang="en-US" altLang="zh-CN" dirty="0" smtClean="0"/>
              <a:t>Linux</a:t>
            </a:r>
            <a:r>
              <a:rPr lang="zh-CN" altLang="en-US" dirty="0" smtClean="0"/>
              <a:t>的</a:t>
            </a:r>
            <a:r>
              <a:rPr lang="en-US" altLang="zh-CN" dirty="0" smtClean="0"/>
              <a:t>scheduler</a:t>
            </a:r>
            <a:r>
              <a:rPr lang="zh-CN" altLang="en-US" dirty="0" smtClean="0"/>
              <a:t>是用来</a:t>
            </a:r>
            <a:r>
              <a:rPr lang="en-US" altLang="zh-CN" dirty="0" smtClean="0"/>
              <a:t>schedule task</a:t>
            </a:r>
            <a:r>
              <a:rPr lang="zh-CN" altLang="en-US" dirty="0" smtClean="0"/>
              <a:t>的</a:t>
            </a:r>
            <a:r>
              <a:rPr lang="en-US" altLang="zh-CN" dirty="0" smtClean="0"/>
              <a:t>(</a:t>
            </a:r>
            <a:r>
              <a:rPr lang="zh-CN" altLang="en-US" dirty="0" smtClean="0"/>
              <a:t>被定义为</a:t>
            </a:r>
            <a:r>
              <a:rPr lang="en-US" altLang="zh-CN" dirty="0" err="1" smtClean="0"/>
              <a:t>task_struct</a:t>
            </a:r>
            <a:r>
              <a:rPr lang="en-US" altLang="zh-CN" dirty="0" smtClean="0"/>
              <a:t>)</a:t>
            </a:r>
            <a:r>
              <a:rPr lang="zh-CN" altLang="en-US" dirty="0" smtClean="0"/>
              <a:t>，然后一个</a:t>
            </a:r>
            <a:r>
              <a:rPr lang="en-US" altLang="zh-CN" dirty="0" smtClean="0"/>
              <a:t>single-thread process</a:t>
            </a:r>
            <a:r>
              <a:rPr lang="zh-CN" altLang="en-US" dirty="0" smtClean="0"/>
              <a:t>被对待成为一个</a:t>
            </a:r>
            <a:r>
              <a:rPr lang="en-US" altLang="zh-CN" dirty="0" smtClean="0"/>
              <a:t>task</a:t>
            </a:r>
            <a:r>
              <a:rPr lang="zh-CN" altLang="en-US" dirty="0" smtClean="0"/>
              <a:t>，</a:t>
            </a:r>
            <a:endParaRPr lang="en-US" altLang="zh-CN" dirty="0" smtClean="0"/>
          </a:p>
          <a:p>
            <a:r>
              <a:rPr kumimoji="1" lang="zh-CN" altLang="en-US" dirty="0" smtClean="0"/>
              <a:t>并且一个</a:t>
            </a:r>
            <a:r>
              <a:rPr kumimoji="1" lang="en-US" altLang="zh-CN" dirty="0" smtClean="0"/>
              <a:t>multi-thread process</a:t>
            </a:r>
            <a:r>
              <a:rPr kumimoji="1" lang="zh-CN" altLang="en-US" dirty="0" smtClean="0"/>
              <a:t>的每一个不同的</a:t>
            </a:r>
            <a:r>
              <a:rPr kumimoji="1" lang="en-US" altLang="zh-CN" dirty="0" smtClean="0"/>
              <a:t>thread</a:t>
            </a:r>
            <a:r>
              <a:rPr kumimoji="1" lang="zh-CN" altLang="en-US" dirty="0" smtClean="0"/>
              <a:t>都被对待成是一个不同的</a:t>
            </a:r>
            <a:r>
              <a:rPr kumimoji="1" lang="en-US" altLang="zh-CN" dirty="0" smtClean="0"/>
              <a:t>task(</a:t>
            </a:r>
            <a:r>
              <a:rPr kumimoji="1" lang="zh-CN" altLang="en-US" dirty="0" smtClean="0"/>
              <a:t>只不过他们拥有</a:t>
            </a:r>
            <a:r>
              <a:rPr kumimoji="1" lang="en-US" altLang="zh-CN" dirty="0" smtClean="0"/>
              <a:t>shared resource)</a:t>
            </a:r>
            <a:r>
              <a:rPr kumimoji="1" lang="zh-CN" altLang="en-US" dirty="0" smtClean="0"/>
              <a:t>，然后</a:t>
            </a:r>
            <a:r>
              <a:rPr lang="en-US" altLang="zh-CN" dirty="0" smtClean="0"/>
              <a:t>scheduler</a:t>
            </a:r>
            <a:r>
              <a:rPr lang="zh-CN" altLang="en-US" dirty="0" smtClean="0"/>
              <a:t>处理这一堆</a:t>
            </a:r>
            <a:r>
              <a:rPr lang="en-US" altLang="zh-CN" dirty="0" smtClean="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smtClean="0">
                <a:solidFill>
                  <a:srgbClr val="FF0000"/>
                </a:solidFill>
              </a:rPr>
              <a:t>Process resources </a:t>
            </a:r>
            <a:r>
              <a:rPr kumimoji="1" lang="en-US" altLang="ja-JP" b="1" dirty="0" smtClean="0"/>
              <a:t>Usage</a:t>
            </a:r>
            <a:r>
              <a:rPr kumimoji="1" lang="en-US" altLang="ja-JP" dirty="0" smtClean="0"/>
              <a:t>:</a:t>
            </a:r>
          </a:p>
          <a:p>
            <a:pPr marL="285750" indent="-285750">
              <a:buFont typeface="Arial" panose="020B0604020202020204" pitchFamily="34" charset="0"/>
              <a:buChar char="•"/>
            </a:pPr>
            <a:r>
              <a:rPr lang="en-US" altLang="ja-JP" dirty="0" smtClean="0"/>
              <a:t>Linux</a:t>
            </a:r>
            <a:r>
              <a:rPr lang="zh-CN" altLang="en-US" dirty="0" smtClean="0"/>
              <a:t>有</a:t>
            </a:r>
            <a:r>
              <a:rPr lang="en-US" altLang="zh-CN" dirty="0" err="1" smtClean="0"/>
              <a:t>getrusage</a:t>
            </a:r>
            <a:r>
              <a:rPr lang="en-US" altLang="zh-CN" dirty="0" smtClean="0"/>
              <a:t>() system call</a:t>
            </a:r>
            <a:r>
              <a:rPr lang="zh-CN" altLang="en-US" dirty="0" smtClean="0"/>
              <a:t>可以知道某个</a:t>
            </a:r>
            <a:r>
              <a:rPr lang="en-US" altLang="zh-CN" dirty="0" smtClean="0"/>
              <a:t>process</a:t>
            </a:r>
            <a:r>
              <a:rPr lang="zh-CN" altLang="en-US" dirty="0" smtClean="0"/>
              <a:t>用了多少</a:t>
            </a:r>
            <a:r>
              <a:rPr lang="en-US" altLang="zh-CN" dirty="0" smtClean="0"/>
              <a:t>resource</a:t>
            </a:r>
          </a:p>
          <a:p>
            <a:pPr marL="285750" indent="-285750">
              <a:buFont typeface="Arial" panose="020B0604020202020204" pitchFamily="34" charset="0"/>
              <a:buChar char="•"/>
            </a:pPr>
            <a:r>
              <a:rPr kumimoji="1" lang="en-US" altLang="zh-CN" dirty="0" smtClean="0"/>
              <a:t>Resource</a:t>
            </a:r>
            <a:r>
              <a:rPr kumimoji="1" lang="zh-CN" altLang="en-US" dirty="0" smtClean="0"/>
              <a:t>的表示，</a:t>
            </a:r>
            <a:r>
              <a:rPr kumimoji="1" lang="en-US" altLang="zh-CN" dirty="0" smtClean="0"/>
              <a:t>Linux</a:t>
            </a:r>
            <a:r>
              <a:rPr kumimoji="1" lang="zh-CN" altLang="en-US" dirty="0" smtClean="0"/>
              <a:t>定义了</a:t>
            </a:r>
            <a:r>
              <a:rPr kumimoji="1" lang="en-US" altLang="zh-CN" dirty="0" err="1" smtClean="0"/>
              <a:t>struct</a:t>
            </a:r>
            <a:r>
              <a:rPr kumimoji="1" lang="en-US" altLang="zh-CN" dirty="0" smtClean="0"/>
              <a:t> </a:t>
            </a:r>
            <a:r>
              <a:rPr kumimoji="1" lang="en-US" altLang="zh-CN" dirty="0" err="1" smtClean="0"/>
              <a:t>rusage</a:t>
            </a:r>
            <a:endParaRPr kumimoji="1" lang="en-US" altLang="zh-CN" dirty="0" smtClean="0"/>
          </a:p>
          <a:p>
            <a:pPr marL="285750" indent="-285750">
              <a:buFont typeface="Arial" panose="020B0604020202020204" pitchFamily="34" charset="0"/>
              <a:buChar char="•"/>
            </a:pPr>
            <a:r>
              <a:rPr lang="en-US" altLang="zh-CN" dirty="0" err="1" smtClean="0"/>
              <a:t>Struct</a:t>
            </a:r>
            <a:r>
              <a:rPr lang="en-US" altLang="zh-CN" dirty="0" smtClean="0"/>
              <a:t> </a:t>
            </a:r>
            <a:r>
              <a:rPr lang="en-US" altLang="zh-CN" dirty="0" err="1" smtClean="0"/>
              <a:t>rusage</a:t>
            </a:r>
            <a:r>
              <a:rPr lang="zh-CN" altLang="en-US" dirty="0" smtClean="0"/>
              <a:t>中的有</a:t>
            </a:r>
            <a:r>
              <a:rPr lang="en-US" altLang="zh-CN" dirty="0" smtClean="0"/>
              <a:t>user CPU time used; system CPU time used; text memory; data memory; stack memory; IPC message sent/received, etc. </a:t>
            </a:r>
            <a:r>
              <a:rPr lang="zh-CN" altLang="en-US" dirty="0" smtClean="0"/>
              <a:t>等变量，可以表示当前</a:t>
            </a:r>
            <a:r>
              <a:rPr lang="en-US" altLang="zh-CN" dirty="0" smtClean="0"/>
              <a:t>process</a:t>
            </a:r>
            <a:r>
              <a:rPr lang="zh-CN" altLang="en-US" dirty="0" smtClean="0"/>
              <a:t>使用资源量</a:t>
            </a:r>
            <a:endParaRPr lang="en-US" altLang="zh-CN" dirty="0" smtClean="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smtClean="0">
                <a:solidFill>
                  <a:srgbClr val="FF0000"/>
                </a:solidFill>
              </a:rPr>
              <a:t>process</a:t>
            </a:r>
            <a:r>
              <a:rPr kumimoji="1" lang="zh-CN" altLang="en-US" dirty="0" smtClean="0"/>
              <a:t>的时候用</a:t>
            </a:r>
            <a:r>
              <a:rPr kumimoji="1" lang="en-US" altLang="zh-CN" dirty="0" smtClean="0"/>
              <a:t>fork()</a:t>
            </a:r>
          </a:p>
          <a:p>
            <a:pPr marL="742950" lvl="1" indent="-285750">
              <a:buFont typeface="Arial" panose="020B0604020202020204" pitchFamily="34" charset="0"/>
              <a:buChar char="•"/>
            </a:pPr>
            <a:r>
              <a:rPr lang="zh-CN" altLang="en-US" dirty="0" smtClean="0"/>
              <a:t>子</a:t>
            </a:r>
            <a:r>
              <a:rPr lang="en-US" altLang="zh-CN" dirty="0" smtClean="0"/>
              <a:t>process</a:t>
            </a:r>
            <a:r>
              <a:rPr lang="zh-CN" altLang="en-US" dirty="0" smtClean="0"/>
              <a:t>从</a:t>
            </a:r>
            <a:r>
              <a:rPr lang="en-US" altLang="zh-CN" dirty="0" smtClean="0"/>
              <a:t>fork()</a:t>
            </a:r>
            <a:r>
              <a:rPr lang="zh-CN" altLang="en-US" dirty="0" smtClean="0"/>
              <a:t>一下的</a:t>
            </a:r>
            <a:r>
              <a:rPr lang="en-US" altLang="zh-CN" dirty="0" smtClean="0"/>
              <a:t>code</a:t>
            </a:r>
            <a:r>
              <a:rPr lang="zh-CN" altLang="en-US" dirty="0" smtClean="0"/>
              <a:t>开始运行，区分使用</a:t>
            </a:r>
            <a:r>
              <a:rPr lang="en-US" altLang="zh-CN" dirty="0" smtClean="0"/>
              <a:t>fork()</a:t>
            </a:r>
            <a:r>
              <a:rPr lang="zh-CN" altLang="en-US" dirty="0" smtClean="0"/>
              <a:t>的</a:t>
            </a:r>
            <a:r>
              <a:rPr lang="en-US" altLang="zh-CN" dirty="0" smtClean="0"/>
              <a:t>return</a:t>
            </a:r>
            <a:r>
              <a:rPr lang="zh-CN" altLang="en-US" dirty="0" smtClean="0"/>
              <a:t>值</a:t>
            </a:r>
            <a:endParaRPr kumimoji="1" lang="en-US" altLang="zh-CN" dirty="0" smtClean="0"/>
          </a:p>
          <a:p>
            <a:r>
              <a:rPr lang="zh-CN" altLang="en-US" b="1" dirty="0">
                <a:solidFill>
                  <a:srgbClr val="FF0000"/>
                </a:solidFill>
              </a:rPr>
              <a:t>创</a:t>
            </a:r>
            <a:r>
              <a:rPr lang="zh-CN" altLang="en-US" b="1" dirty="0" smtClean="0">
                <a:solidFill>
                  <a:srgbClr val="FF0000"/>
                </a:solidFill>
              </a:rPr>
              <a:t>建</a:t>
            </a:r>
            <a:r>
              <a:rPr lang="en-US" altLang="zh-CN" b="1" dirty="0" smtClean="0">
                <a:solidFill>
                  <a:srgbClr val="FF0000"/>
                </a:solidFill>
              </a:rPr>
              <a:t>thread</a:t>
            </a:r>
            <a:r>
              <a:rPr lang="zh-CN" altLang="en-US" dirty="0" smtClean="0"/>
              <a:t>的时候用</a:t>
            </a:r>
            <a:r>
              <a:rPr lang="en-US" altLang="zh-CN" dirty="0" err="1" smtClean="0"/>
              <a:t>pthread_create</a:t>
            </a:r>
            <a:r>
              <a:rPr lang="en-US" altLang="zh-CN" dirty="0" smtClean="0"/>
              <a:t>()</a:t>
            </a:r>
          </a:p>
          <a:p>
            <a:pPr marL="742950" lvl="1" indent="-285750">
              <a:buFont typeface="Arial" panose="020B0604020202020204" pitchFamily="34" charset="0"/>
              <a:buChar char="•"/>
            </a:pPr>
            <a:r>
              <a:rPr lang="zh-CN" altLang="en-US" dirty="0" smtClean="0"/>
              <a:t>一般来说，一个</a:t>
            </a:r>
            <a:r>
              <a:rPr lang="en-US" altLang="zh-CN" dirty="0" smtClean="0"/>
              <a:t>thread</a:t>
            </a:r>
            <a:r>
              <a:rPr lang="zh-CN" altLang="en-US" dirty="0" smtClean="0"/>
              <a:t>应该有一个</a:t>
            </a:r>
            <a:r>
              <a:rPr lang="en-US" altLang="zh-CN" dirty="0" err="1" smtClean="0"/>
              <a:t>func</a:t>
            </a:r>
            <a:endParaRPr lang="en-US" altLang="zh-CN" dirty="0" smtClean="0"/>
          </a:p>
          <a:p>
            <a:pPr marL="742950" lvl="1" indent="-285750">
              <a:buFont typeface="Arial" panose="020B0604020202020204" pitchFamily="34" charset="0"/>
              <a:buChar char="•"/>
            </a:pPr>
            <a:r>
              <a:rPr kumimoji="1" lang="en-US" altLang="zh-CN" dirty="0" err="1" smtClean="0"/>
              <a:t>pthread_create</a:t>
            </a:r>
            <a:r>
              <a:rPr kumimoji="1" lang="en-US" altLang="zh-CN" dirty="0" smtClean="0"/>
              <a:t>(…, </a:t>
            </a:r>
            <a:r>
              <a:rPr kumimoji="1" lang="en-US" altLang="zh-CN" dirty="0" err="1" smtClean="0"/>
              <a:t>func</a:t>
            </a:r>
            <a:r>
              <a:rPr kumimoji="1" lang="zh-CN" altLang="en-US" dirty="0" smtClean="0"/>
              <a:t>名</a:t>
            </a:r>
            <a:r>
              <a:rPr kumimoji="1" lang="en-US" altLang="zh-CN" dirty="0" smtClean="0"/>
              <a:t>,…)</a:t>
            </a:r>
            <a:r>
              <a:rPr lang="zh-CN" altLang="en-US" dirty="0" smtClean="0"/>
              <a:t>的形式来启动</a:t>
            </a:r>
            <a:r>
              <a:rPr lang="en-US" altLang="zh-CN" dirty="0" smtClean="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smtClean="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34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smtClean="0">
                <a:solidFill>
                  <a:srgbClr val="FF0000"/>
                </a:solidFill>
              </a:rPr>
              <a:t>HTTP pipelining </a:t>
            </a:r>
          </a:p>
          <a:p>
            <a:pPr marL="285750" indent="-285750">
              <a:buFont typeface="Arial" panose="020B0604020202020204" pitchFamily="34" charset="0"/>
              <a:buChar char="•"/>
            </a:pPr>
            <a:r>
              <a:rPr lang="en-US" altLang="ja-JP" dirty="0" smtClean="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r>
              <a:rPr lang="en-US" altLang="ja-JP" dirty="0" smtClean="0"/>
              <a:t>.</a:t>
            </a:r>
          </a:p>
          <a:p>
            <a:pPr marL="285750" indent="-285750">
              <a:buFont typeface="Arial" panose="020B0604020202020204" pitchFamily="34" charset="0"/>
              <a:buChar char="•"/>
            </a:pPr>
            <a:r>
              <a:rPr lang="zh-CN" altLang="en-US" dirty="0" smtClean="0"/>
              <a:t>这个概念实在</a:t>
            </a:r>
            <a:r>
              <a:rPr lang="en-US" altLang="zh-CN" dirty="0" smtClean="0"/>
              <a:t>HTTP/2</a:t>
            </a:r>
            <a:r>
              <a:rPr lang="zh-CN" altLang="en-US" dirty="0" smtClean="0"/>
              <a:t>中被提出的，主导者是一个叫</a:t>
            </a:r>
            <a:r>
              <a:rPr lang="en-US" altLang="zh-CN" dirty="0" smtClean="0"/>
              <a:t>Google SPDY</a:t>
            </a:r>
            <a:r>
              <a:rPr lang="zh-CN" altLang="en-US" dirty="0" smtClean="0"/>
              <a:t>的组织；提出的主要原因是因为</a:t>
            </a:r>
            <a:r>
              <a:rPr lang="en-US" altLang="zh-CN" dirty="0" smtClean="0"/>
              <a:t>HTTP/1.1</a:t>
            </a:r>
            <a:r>
              <a:rPr lang="zh-CN" altLang="en-US" dirty="0" smtClean="0"/>
              <a:t>中，一个</a:t>
            </a:r>
            <a:r>
              <a:rPr lang="en-US" altLang="zh-CN" dirty="0" smtClean="0"/>
              <a:t>socket</a:t>
            </a:r>
            <a:r>
              <a:rPr lang="zh-CN" altLang="en-US" dirty="0" smtClean="0"/>
              <a:t>送了</a:t>
            </a:r>
            <a:r>
              <a:rPr lang="en-US" altLang="zh-CN" dirty="0" smtClean="0"/>
              <a:t>request</a:t>
            </a:r>
            <a:r>
              <a:rPr lang="zh-CN" altLang="en-US" dirty="0" smtClean="0"/>
              <a:t>，则在收到</a:t>
            </a:r>
            <a:r>
              <a:rPr lang="en-US" altLang="zh-CN" dirty="0" smtClean="0"/>
              <a:t>response</a:t>
            </a:r>
            <a:r>
              <a:rPr lang="zh-CN" altLang="en-US" dirty="0" smtClean="0"/>
              <a:t>之前不能再送</a:t>
            </a:r>
            <a:r>
              <a:rPr lang="en-US" altLang="zh-CN" dirty="0" smtClean="0"/>
              <a:t>request</a:t>
            </a:r>
            <a:r>
              <a:rPr lang="zh-CN" altLang="en-US" dirty="0" smtClean="0"/>
              <a:t>，从而导致速度慢，</a:t>
            </a:r>
            <a:r>
              <a:rPr lang="en-US" altLang="zh-CN" dirty="0" smtClean="0"/>
              <a:t>HTTP/2</a:t>
            </a:r>
            <a:r>
              <a:rPr lang="zh-CN" altLang="en-US" dirty="0" smtClean="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332"/>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smtClean="0"/>
              <a:t>HTTP response status code:</a:t>
            </a:r>
          </a:p>
          <a:p>
            <a:pPr marL="285750" indent="-285750">
              <a:buFont typeface="Arial" panose="020B0604020202020204" pitchFamily="34" charset="0"/>
              <a:buChar char="•"/>
            </a:pPr>
            <a:r>
              <a:rPr lang="en-US" altLang="ja-JP" dirty="0" smtClean="0"/>
              <a:t>100</a:t>
            </a:r>
            <a:r>
              <a:rPr lang="zh-CN" altLang="en-US" dirty="0" smtClean="0"/>
              <a:t>开头的</a:t>
            </a:r>
            <a:r>
              <a:rPr lang="en-US" altLang="ja-JP" dirty="0" smtClean="0"/>
              <a:t>: information responses ?</a:t>
            </a:r>
          </a:p>
          <a:p>
            <a:pPr marL="285750" indent="-285750">
              <a:buFont typeface="Arial" panose="020B0604020202020204" pitchFamily="34" charset="0"/>
              <a:buChar char="•"/>
            </a:pPr>
            <a:r>
              <a:rPr kumimoji="1" lang="en-US" altLang="ja-JP" dirty="0" smtClean="0"/>
              <a:t>200</a:t>
            </a:r>
            <a:r>
              <a:rPr kumimoji="1" lang="zh-CN" altLang="en-US" dirty="0" smtClean="0"/>
              <a:t>开头的</a:t>
            </a:r>
            <a:r>
              <a:rPr kumimoji="1" lang="en-US" altLang="ja-JP" dirty="0" smtClean="0"/>
              <a:t>: successful responses</a:t>
            </a:r>
          </a:p>
          <a:p>
            <a:pPr marL="285750" indent="-285750">
              <a:buFont typeface="Arial" panose="020B0604020202020204" pitchFamily="34" charset="0"/>
              <a:buChar char="•"/>
            </a:pPr>
            <a:r>
              <a:rPr lang="en-US" altLang="zh-CN" dirty="0" smtClean="0"/>
              <a:t>300</a:t>
            </a:r>
            <a:r>
              <a:rPr lang="zh-CN" altLang="en-US" dirty="0" smtClean="0"/>
              <a:t>开头的</a:t>
            </a:r>
            <a:r>
              <a:rPr lang="en-US" altLang="zh-CN" dirty="0" smtClean="0"/>
              <a:t>: redirection messages</a:t>
            </a:r>
          </a:p>
          <a:p>
            <a:pPr marL="285750" indent="-285750">
              <a:buFont typeface="Arial" panose="020B0604020202020204" pitchFamily="34" charset="0"/>
              <a:buChar char="•"/>
            </a:pPr>
            <a:r>
              <a:rPr kumimoji="1" lang="en-US" altLang="ja-JP" dirty="0" smtClean="0"/>
              <a:t>400</a:t>
            </a:r>
            <a:r>
              <a:rPr kumimoji="1" lang="zh-CN" altLang="en-US" dirty="0" smtClean="0"/>
              <a:t>开头的</a:t>
            </a:r>
            <a:r>
              <a:rPr kumimoji="1" lang="en-US" altLang="zh-CN" dirty="0" smtClean="0"/>
              <a:t>: </a:t>
            </a:r>
            <a:r>
              <a:rPr kumimoji="1" lang="en-US" altLang="zh-CN" b="1" dirty="0" smtClean="0"/>
              <a:t>client error responses</a:t>
            </a:r>
            <a:r>
              <a:rPr kumimoji="1" lang="en-US" altLang="zh-CN" dirty="0" smtClean="0"/>
              <a:t>, e.g., 401 unauthorized, 403 forbidden</a:t>
            </a:r>
          </a:p>
          <a:p>
            <a:pPr marL="285750" indent="-285750">
              <a:buFont typeface="Arial" panose="020B0604020202020204" pitchFamily="34" charset="0"/>
              <a:buChar char="•"/>
            </a:pPr>
            <a:r>
              <a:rPr lang="en-US" altLang="ja-JP" dirty="0" smtClean="0"/>
              <a:t>500</a:t>
            </a:r>
            <a:r>
              <a:rPr lang="zh-CN" altLang="en-US" dirty="0" smtClean="0"/>
              <a:t>开头的</a:t>
            </a:r>
            <a:r>
              <a:rPr lang="en-US" altLang="zh-CN" dirty="0" smtClean="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smtClean="0"/>
              <a:t>Cookie</a:t>
            </a:r>
            <a:r>
              <a:rPr kumimoji="1" lang="zh-CN" altLang="en-US" dirty="0" smtClean="0"/>
              <a:t>的</a:t>
            </a:r>
            <a:r>
              <a:rPr kumimoji="1" lang="en-US" altLang="zh-CN" dirty="0" smtClean="0"/>
              <a:t>pros</a:t>
            </a:r>
            <a:r>
              <a:rPr kumimoji="1" lang="zh-CN" altLang="en-US" dirty="0" smtClean="0"/>
              <a:t>很明显，</a:t>
            </a:r>
            <a:endParaRPr kumimoji="1" lang="en-US" altLang="zh-CN" dirty="0" smtClean="0"/>
          </a:p>
          <a:p>
            <a:r>
              <a:rPr lang="zh-CN" altLang="en-US" dirty="0" smtClean="0"/>
              <a:t>关于</a:t>
            </a:r>
            <a:r>
              <a:rPr lang="en-US" altLang="zh-CN" dirty="0" smtClean="0"/>
              <a:t>cookie</a:t>
            </a:r>
            <a:r>
              <a:rPr lang="zh-CN" altLang="en-US" dirty="0" smtClean="0"/>
              <a:t>的</a:t>
            </a:r>
            <a:r>
              <a:rPr lang="en-US" altLang="zh-CN" dirty="0" smtClean="0"/>
              <a:t>cons</a:t>
            </a:r>
            <a:r>
              <a:rPr lang="zh-CN" altLang="en-US" dirty="0" smtClean="0"/>
              <a:t>，主要是</a:t>
            </a:r>
            <a:r>
              <a:rPr lang="en-US" altLang="zh-CN" dirty="0" smtClean="0"/>
              <a:t>security</a:t>
            </a:r>
            <a:r>
              <a:rPr lang="zh-CN" altLang="en-US" dirty="0" smtClean="0"/>
              <a:t>方面的，</a:t>
            </a:r>
            <a:endParaRPr lang="en-US" altLang="zh-CN" dirty="0" smtClean="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22110</TotalTime>
  <Words>30166</Words>
  <Application>Microsoft Office PowerPoint</Application>
  <PresentationFormat>画面に合わせる (4:3)</PresentationFormat>
  <Paragraphs>3229</Paragraphs>
  <Slides>157</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157</vt:i4>
      </vt:variant>
    </vt:vector>
  </HeadingPairs>
  <TitlesOfParts>
    <vt:vector size="162" baseType="lpstr">
      <vt:lpstr>Office テーマ</vt:lpstr>
      <vt:lpstr>ワークシート</vt:lpstr>
      <vt:lpstr>Acrobat Document</vt:lpstr>
      <vt:lpstr>Visio.Drawing.15</vt:lpstr>
      <vt:lpstr>スライド</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2703</cp:revision>
  <dcterms:created xsi:type="dcterms:W3CDTF">2016-01-14T23:49:10Z</dcterms:created>
  <dcterms:modified xsi:type="dcterms:W3CDTF">2018-06-15T08:30:18Z</dcterms:modified>
</cp:coreProperties>
</file>